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embeddedFontLst>
    <p:embeddedFont>
      <p:font typeface="Quicksand" pitchFamily="2" charset="77"/>
      <p:regular r:id="rId19"/>
      <p:bold r:id="rId20"/>
    </p:embeddedFont>
    <p:embeddedFont>
      <p:font typeface="Quicksand Light" pitchFamily="2" charset="77"/>
      <p:regular r:id="rId21"/>
      <p:bold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2"/>
  </p:normalViewPr>
  <p:slideViewPr>
    <p:cSldViewPr snapToGrid="0">
      <p:cViewPr varScale="1">
        <p:scale>
          <a:sx n="139" d="100"/>
          <a:sy n="139" d="100"/>
        </p:scale>
        <p:origin x="8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ncce.io/tcc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ncce.io/ogl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asian-cartoon-child-kids-mural-1294104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pixabay.com/vectors/book-books-library-books-reading-2022464/" TargetMode="External"/><Relationship Id="rId4" Type="http://schemas.openxmlformats.org/officeDocument/2006/relationships/hyperlink" Target="https://pixabay.com/vectors/businessman-male-business-avatar-310819/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menu-window-internet-web-design-145771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thumb-up-hand-like-confirm-go-top-307176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menu-window-internet-web-design-145771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witch-woman-silhouette-hansel-4072544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xabay.com/vectors/pine-trees-spruce-trees-311512/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witch-woman-silhouette-hansel-4072544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black-home-house-icon-white-1296170/" TargetMode="External"/><Relationship Id="rId5" Type="http://schemas.openxmlformats.org/officeDocument/2006/relationships/hyperlink" Target="https://pixabay.com/vectors/graphic-gingerbread-house-3779076/" TargetMode="External"/><Relationship Id="rId4" Type="http://schemas.openxmlformats.org/officeDocument/2006/relationships/hyperlink" Target="https://pixabay.com/vectors/pine-trees-spruce-trees-311512/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sitemap-pedigree-website-hierarchy-2488235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cat-animal-feline-kitty-orange-161284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pixabay.com/vectors/bunny-rabbit-white-stupid-stand-311201/" TargetMode="External"/><Relationship Id="rId4" Type="http://schemas.openxmlformats.org/officeDocument/2006/relationships/hyperlink" Target="https://pixabay.com/vectors/dog-bone-brown-face-cute-fat-35553/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question-mark-note-request-matter-2153514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5ea948baa0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5ea948baa0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Last updated 11-06-21</a:t>
            </a:r>
            <a:endParaRPr sz="10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ncce.io/tcc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10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ncce.io/ogl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5ea948baa0_5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5ea948baa0_5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Children: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https://pixabay.com/vectors/asian-cartoon-child-kids-mural-1294104/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Business man: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https://pixabay.com/vectors/businessman-male-business-avatar-310819/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Books: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https://pixabay.com/vectors/book-books-library-books-reading-2022464/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5ea948baa0_5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5ea948baa0_5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Cat https://pixabay.com/vectors/cat-animal-feline-kitty-orange-161284/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Dog https://pixabay.com/vectors/dog-bone-brown-face-cute-fat-35553/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Rabbit https://pixabay.com/vectors/bunny-rabbit-white-stupid-stand-311201/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7095a570be_2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7095a570be_2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Cat https://pixabay.com/vectors/cat-animal-feline-kitty-orange-161284/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Dog https://pixabay.com/vectors/dog-bone-brown-face-cute-fat-35553/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Rabbit https://pixabay.com/vectors/bunny-rabbit-white-stupid-stand-311201/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5ea948baa0_1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5ea948baa0_1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Cat https://pixabay.com/vectors/cat-animal-feline-kitty-orange-161284/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Dog https://pixabay.com/vectors/dog-bone-brown-face-cute-fat-35553/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Rabbit https://pixabay.com/vectors/bunny-rabbit-white-stupid-stand-311201/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709a18941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709a18941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Web page with arrow: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https://pixabay.com/vectors/menu-window-internet-web-design-145771/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708813aa3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708813aa3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Thumbs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https://pixabay.com/vectors/thumb-up-hand-like-confirm-go-top-307176/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5eb07e6303_5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5eb07e6303_5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5ea948baa0_1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5ea948baa0_1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eb07e6303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eb07e6303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Web page with arrow: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https://pixabay.com/vectors/menu-window-internet-web-design-145771/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70cd433c3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70cd433c3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https://pixabay.com/vectors/witch-woman-silhouette-hansel-4072544/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https://pixabay.com/vectors/pine-trees-spruce-trees-311512/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(Breadcrumbs (Drawn)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70cd433c35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70cd433c35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https://pixabay.com/vectors/witch-woman-silhouette-hansel-4072544/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https://pixabay.com/vectors/pine-trees-spruce-trees-311512/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https://pixabay.com/vectors/graphic-gingerbread-house-3779076/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https://pixabay.com/vectors/black-home-house-icon-white-1296170/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(Breadcrumbs (Drawn)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70cd433c35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70cd433c35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Woods image: https://pixabay.com/vectors/pine-trees-spruce-trees-311512/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(Breadcrumbs (Drawn)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5eb07e6303_3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5eb07e6303_3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Site Map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https://pixabay.com/photos/sitemap-pedigree-website-hierarchy-2488235/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7097740af6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7097740af6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Cat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https://pixabay.com/vectors/cat-animal-feline-kitty-orange-161284/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Dog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https://pixabay.com/vectors/dog-bone-brown-face-cute-fat-35553/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Rabbit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https://pixabay.com/vectors/bunny-rabbit-white-stupid-stand-311201/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5eb07e6303_5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5eb07e6303_5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Question mark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https://pixabay.com/illustrations/question-mark-note-request-matter-2153514/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67675" y="4249150"/>
            <a:ext cx="1465423" cy="65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ives / Questions / Lists">
  <p:cSld name="TITLE_4_1_1_1_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with heading)">
  <p:cSld name="TITLE_4_1_1_2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no heading)">
  <p:cSld name="TITLE_4_1_1_1_4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(no text under)">
  <p:cSld name="TITLE_4_1_1_1_3_2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or Images side by side">
  <p:cSld name="TITLE_4_1_1_1_3_1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text">
  <p:cSld name="TITLE_4_1_1_1_1_1_1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 b="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1155CC">
            <a:alpha val="559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5: Follow the breadcrumbs</a:t>
            </a:r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Year 6 – Creating Media – Web page creation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8"/>
          <p:cNvSpPr/>
          <p:nvPr/>
        </p:nvSpPr>
        <p:spPr>
          <a:xfrm>
            <a:off x="310900" y="4256000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Maths games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cxnSp>
        <p:nvCxnSpPr>
          <p:cNvPr id="210" name="Google Shape;210;p18"/>
          <p:cNvCxnSpPr/>
          <p:nvPr/>
        </p:nvCxnSpPr>
        <p:spPr>
          <a:xfrm>
            <a:off x="692600" y="4001388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11" name="Google Shape;211;p18"/>
          <p:cNvCxnSpPr/>
          <p:nvPr/>
        </p:nvCxnSpPr>
        <p:spPr>
          <a:xfrm>
            <a:off x="4572000" y="245376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12" name="Google Shape;212;p1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Planning your website</a:t>
            </a:r>
            <a:endParaRPr/>
          </a:p>
        </p:txBody>
      </p:sp>
      <p:sp>
        <p:nvSpPr>
          <p:cNvPr id="213" name="Google Shape;213;p1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214" name="Google Shape;214;p18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sp>
        <p:nvSpPr>
          <p:cNvPr id="215" name="Google Shape;215;p18"/>
          <p:cNvSpPr txBox="1">
            <a:spLocks noGrp="1"/>
          </p:cNvSpPr>
          <p:nvPr>
            <p:ph type="title"/>
          </p:nvPr>
        </p:nvSpPr>
        <p:spPr>
          <a:xfrm>
            <a:off x="311400" y="10177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/>
              <a:t>Now plan out the rest of your website thinking carefully about how the pages will link together.</a:t>
            </a:r>
            <a:endParaRPr sz="2000" b="0"/>
          </a:p>
        </p:txBody>
      </p:sp>
      <p:sp>
        <p:nvSpPr>
          <p:cNvPr id="216" name="Google Shape;216;p18"/>
          <p:cNvSpPr/>
          <p:nvPr/>
        </p:nvSpPr>
        <p:spPr>
          <a:xfrm>
            <a:off x="3413400" y="1512250"/>
            <a:ext cx="2317200" cy="9624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Our School</a:t>
            </a: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217" name="Google Shape;21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6325" y="1879923"/>
            <a:ext cx="650350" cy="529075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18"/>
          <p:cNvSpPr/>
          <p:nvPr/>
        </p:nvSpPr>
        <p:spPr>
          <a:xfrm>
            <a:off x="316100" y="3512625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Maths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219" name="Google Shape;219;p18"/>
          <p:cNvSpPr/>
          <p:nvPr/>
        </p:nvSpPr>
        <p:spPr>
          <a:xfrm>
            <a:off x="1113350" y="3512625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Art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220" name="Google Shape;220;p18"/>
          <p:cNvSpPr/>
          <p:nvPr/>
        </p:nvSpPr>
        <p:spPr>
          <a:xfrm>
            <a:off x="1910600" y="3512625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D.T.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221" name="Google Shape;221;p18"/>
          <p:cNvSpPr/>
          <p:nvPr/>
        </p:nvSpPr>
        <p:spPr>
          <a:xfrm>
            <a:off x="6510700" y="3520225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Mr Smith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222" name="Google Shape;222;p18"/>
          <p:cNvSpPr/>
          <p:nvPr/>
        </p:nvSpPr>
        <p:spPr>
          <a:xfrm>
            <a:off x="7307950" y="3520225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Mr Jones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223" name="Google Shape;223;p18"/>
          <p:cNvSpPr/>
          <p:nvPr/>
        </p:nvSpPr>
        <p:spPr>
          <a:xfrm>
            <a:off x="8105200" y="3520225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Mrs Morris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224" name="Google Shape;224;p18"/>
          <p:cNvSpPr/>
          <p:nvPr/>
        </p:nvSpPr>
        <p:spPr>
          <a:xfrm>
            <a:off x="4115550" y="3520225"/>
            <a:ext cx="9066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Uniform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shops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225" name="Google Shape;225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27450" y="1879913"/>
            <a:ext cx="555529" cy="52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31825" y="1858538"/>
            <a:ext cx="583713" cy="571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7" name="Google Shape;227;p18"/>
          <p:cNvGrpSpPr/>
          <p:nvPr/>
        </p:nvGrpSpPr>
        <p:grpSpPr>
          <a:xfrm>
            <a:off x="1457050" y="1879925"/>
            <a:ext cx="1944000" cy="927900"/>
            <a:chOff x="1469500" y="2051975"/>
            <a:chExt cx="1944000" cy="927900"/>
          </a:xfrm>
        </p:grpSpPr>
        <p:cxnSp>
          <p:nvCxnSpPr>
            <p:cNvPr id="228" name="Google Shape;228;p18"/>
            <p:cNvCxnSpPr/>
            <p:nvPr/>
          </p:nvCxnSpPr>
          <p:spPr>
            <a:xfrm rot="10800000">
              <a:off x="1471900" y="2066775"/>
              <a:ext cx="1941600" cy="144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9" name="Google Shape;229;p18"/>
            <p:cNvCxnSpPr/>
            <p:nvPr/>
          </p:nvCxnSpPr>
          <p:spPr>
            <a:xfrm flipH="1">
              <a:off x="1469500" y="2051975"/>
              <a:ext cx="10200" cy="9279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grpSp>
        <p:nvGrpSpPr>
          <p:cNvPr id="230" name="Google Shape;230;p18"/>
          <p:cNvGrpSpPr/>
          <p:nvPr/>
        </p:nvGrpSpPr>
        <p:grpSpPr>
          <a:xfrm flipH="1">
            <a:off x="5713759" y="1858550"/>
            <a:ext cx="1936224" cy="927900"/>
            <a:chOff x="1469500" y="2051975"/>
            <a:chExt cx="1944000" cy="927900"/>
          </a:xfrm>
        </p:grpSpPr>
        <p:cxnSp>
          <p:nvCxnSpPr>
            <p:cNvPr id="231" name="Google Shape;231;p18"/>
            <p:cNvCxnSpPr/>
            <p:nvPr/>
          </p:nvCxnSpPr>
          <p:spPr>
            <a:xfrm rot="10800000">
              <a:off x="1471900" y="2066775"/>
              <a:ext cx="1941600" cy="144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2" name="Google Shape;232;p18"/>
            <p:cNvCxnSpPr/>
            <p:nvPr/>
          </p:nvCxnSpPr>
          <p:spPr>
            <a:xfrm flipH="1">
              <a:off x="1469500" y="2051975"/>
              <a:ext cx="10200" cy="9279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cxnSp>
        <p:nvCxnSpPr>
          <p:cNvPr id="233" name="Google Shape;233;p18"/>
          <p:cNvCxnSpPr/>
          <p:nvPr/>
        </p:nvCxnSpPr>
        <p:spPr>
          <a:xfrm>
            <a:off x="457150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4" name="Google Shape;234;p18"/>
          <p:cNvSpPr/>
          <p:nvPr/>
        </p:nvSpPr>
        <p:spPr>
          <a:xfrm>
            <a:off x="3413400" y="2776875"/>
            <a:ext cx="23172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Uniform</a:t>
            </a: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cxnSp>
        <p:nvCxnSpPr>
          <p:cNvPr id="235" name="Google Shape;235;p18"/>
          <p:cNvCxnSpPr/>
          <p:nvPr/>
        </p:nvCxnSpPr>
        <p:spPr>
          <a:xfrm>
            <a:off x="687205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6" name="Google Shape;236;p18"/>
          <p:cNvCxnSpPr/>
          <p:nvPr/>
        </p:nvCxnSpPr>
        <p:spPr>
          <a:xfrm>
            <a:off x="766930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7" name="Google Shape;237;p18"/>
          <p:cNvCxnSpPr/>
          <p:nvPr/>
        </p:nvCxnSpPr>
        <p:spPr>
          <a:xfrm>
            <a:off x="846655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8" name="Google Shape;238;p18"/>
          <p:cNvSpPr/>
          <p:nvPr/>
        </p:nvSpPr>
        <p:spPr>
          <a:xfrm>
            <a:off x="6515900" y="2783650"/>
            <a:ext cx="23172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Staff</a:t>
            </a: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cxnSp>
        <p:nvCxnSpPr>
          <p:cNvPr id="239" name="Google Shape;239;p18"/>
          <p:cNvCxnSpPr/>
          <p:nvPr/>
        </p:nvCxnSpPr>
        <p:spPr>
          <a:xfrm>
            <a:off x="69260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40" name="Google Shape;240;p18"/>
          <p:cNvCxnSpPr/>
          <p:nvPr/>
        </p:nvCxnSpPr>
        <p:spPr>
          <a:xfrm>
            <a:off x="149480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41" name="Google Shape;241;p18"/>
          <p:cNvCxnSpPr/>
          <p:nvPr/>
        </p:nvCxnSpPr>
        <p:spPr>
          <a:xfrm>
            <a:off x="225785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42" name="Google Shape;242;p18"/>
          <p:cNvSpPr/>
          <p:nvPr/>
        </p:nvSpPr>
        <p:spPr>
          <a:xfrm>
            <a:off x="310900" y="2776875"/>
            <a:ext cx="23172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Our Curriculum</a:t>
            </a: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9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Creating subpages </a:t>
            </a:r>
            <a:endParaRPr/>
          </a:p>
        </p:txBody>
      </p:sp>
      <p:sp>
        <p:nvSpPr>
          <p:cNvPr id="248" name="Google Shape;248;p19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249" name="Google Shape;249;p19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4</a:t>
            </a:r>
            <a:endParaRPr/>
          </a:p>
        </p:txBody>
      </p:sp>
      <p:pic>
        <p:nvPicPr>
          <p:cNvPr id="2" name="6.2.5.4a">
            <a:hlinkClick r:id="" action="ppaction://media"/>
            <a:extLst>
              <a:ext uri="{FF2B5EF4-FFF2-40B4-BE49-F238E27FC236}">
                <a16:creationId xmlns:a16="http://schemas.microsoft.com/office/drawing/2014/main" id="{20A544C8-BF00-4AD5-A54D-9FB0BCDF3D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8211" y="1017700"/>
            <a:ext cx="6766578" cy="380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7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0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Creating hyperlinks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b="0"/>
              <a:t>Hyperlinks allow different web pages to be linked together.</a:t>
            </a:r>
            <a:endParaRPr sz="1800" b="0"/>
          </a:p>
        </p:txBody>
      </p:sp>
      <p:sp>
        <p:nvSpPr>
          <p:cNvPr id="256" name="Google Shape;256;p2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257" name="Google Shape;257;p20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4</a:t>
            </a:r>
            <a:endParaRPr/>
          </a:p>
        </p:txBody>
      </p:sp>
      <p:pic>
        <p:nvPicPr>
          <p:cNvPr id="3" name="6.2.5.4b.mp4" descr="6.2.5.4b.mp4">
            <a:hlinkClick r:id="" action="ppaction://media"/>
            <a:extLst>
              <a:ext uri="{FF2B5EF4-FFF2-40B4-BE49-F238E27FC236}">
                <a16:creationId xmlns:a16="http://schemas.microsoft.com/office/drawing/2014/main" id="{C6AABFEC-D0A4-0A4C-952E-43F3560E840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97098" y="1111706"/>
            <a:ext cx="6749804" cy="379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1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Follow the breadcrumb trails in Google Sites</a:t>
            </a:r>
            <a:endParaRPr/>
          </a:p>
        </p:txBody>
      </p:sp>
      <p:sp>
        <p:nvSpPr>
          <p:cNvPr id="264" name="Google Shape;264;p2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265" name="Google Shape;265;p2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2" name="6.2.5.p">
            <a:hlinkClick r:id="" action="ppaction://media"/>
            <a:extLst>
              <a:ext uri="{FF2B5EF4-FFF2-40B4-BE49-F238E27FC236}">
                <a16:creationId xmlns:a16="http://schemas.microsoft.com/office/drawing/2014/main" id="{E3A85A07-1973-484B-A198-7EC79BC8D37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5056" y="1023200"/>
            <a:ext cx="6792887" cy="3820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2"/>
          <p:cNvSpPr txBox="1">
            <a:spLocks noGrp="1"/>
          </p:cNvSpPr>
          <p:nvPr>
            <p:ph type="title"/>
          </p:nvPr>
        </p:nvSpPr>
        <p:spPr>
          <a:xfrm>
            <a:off x="311400" y="3141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272" name="Google Shape;272;p2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273" name="Google Shape;273;p2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274" name="Google Shape;27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899" y="4244500"/>
            <a:ext cx="3040964" cy="5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51524" y="4244500"/>
            <a:ext cx="3040964" cy="5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6674" y="4244500"/>
            <a:ext cx="3040964" cy="5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8499" y="2688688"/>
            <a:ext cx="1574499" cy="1212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78899" y="1924913"/>
            <a:ext cx="1574499" cy="1212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91224" y="1241913"/>
            <a:ext cx="1574499" cy="1212876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22"/>
          <p:cNvSpPr txBox="1"/>
          <p:nvPr/>
        </p:nvSpPr>
        <p:spPr>
          <a:xfrm>
            <a:off x="4736600" y="1170100"/>
            <a:ext cx="4096500" cy="365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Verbal exit ticket:</a:t>
            </a:r>
            <a:endParaRPr sz="18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What is a navigation path?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Why should you think about the navigation path when designing your website?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3"/>
          <p:cNvSpPr txBox="1">
            <a:spLocks noGrp="1"/>
          </p:cNvSpPr>
          <p:nvPr>
            <p:ph type="body" idx="1"/>
          </p:nvPr>
        </p:nvSpPr>
        <p:spPr>
          <a:xfrm>
            <a:off x="310900" y="1170125"/>
            <a:ext cx="44256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explain what a navigation path is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describe why navigation paths are useful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make multiple web pages and link them using hyperlinks</a:t>
            </a: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Quicksand Light"/>
              <a:ea typeface="Quicksand Light"/>
              <a:cs typeface="Quicksand Light"/>
              <a:sym typeface="Quicksand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/>
          </a:p>
        </p:txBody>
      </p:sp>
      <p:sp>
        <p:nvSpPr>
          <p:cNvPr id="286" name="Google Shape;286;p2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confident are you? (1 - 3)</a:t>
            </a:r>
            <a:endParaRPr/>
          </a:p>
        </p:txBody>
      </p:sp>
      <p:sp>
        <p:nvSpPr>
          <p:cNvPr id="287" name="Google Shape;287;p2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288" name="Google Shape;288;p2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Assessment</a:t>
            </a:r>
            <a:endParaRPr/>
          </a:p>
        </p:txBody>
      </p:sp>
      <p:sp>
        <p:nvSpPr>
          <p:cNvPr id="289" name="Google Shape;289;p23"/>
          <p:cNvSpPr txBox="1"/>
          <p:nvPr/>
        </p:nvSpPr>
        <p:spPr>
          <a:xfrm>
            <a:off x="6185600" y="129260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3 - Very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290" name="Google Shape;290;p23"/>
          <p:cNvSpPr txBox="1"/>
          <p:nvPr/>
        </p:nvSpPr>
        <p:spPr>
          <a:xfrm>
            <a:off x="6263000" y="341435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1 - Not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291" name="Google Shape;29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8224" y="1131670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7981799" y="2192558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8032624" y="3253433"/>
            <a:ext cx="485775" cy="796725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23"/>
          <p:cNvSpPr txBox="1"/>
          <p:nvPr/>
        </p:nvSpPr>
        <p:spPr>
          <a:xfrm>
            <a:off x="6185600" y="2347550"/>
            <a:ext cx="1448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2 - Unsure 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4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In this lesson, you…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outlined the need for a navigation path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300" name="Google Shape;300;p2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lesson</a:t>
            </a:r>
            <a:endParaRPr/>
          </a:p>
        </p:txBody>
      </p:sp>
      <p:sp>
        <p:nvSpPr>
          <p:cNvPr id="301" name="Google Shape;301;p2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  <p:sp>
        <p:nvSpPr>
          <p:cNvPr id="302" name="Google Shape;302;p24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Next lesson, you will…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Recognise the implications of linking to content owned by others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303" name="Google Shape;303;p2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To outline the need for a navigation path</a:t>
            </a:r>
            <a:endParaRPr b="1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explain what a navigation path is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describe why navigation paths are useful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make multiple web pages and link them using hyperlinks</a:t>
            </a:r>
            <a:endParaRPr/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b="1"/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5</a:t>
            </a: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Follow the breadcrumbs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" name="Google Shape;58;p1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/>
              <a:t>Do you know what a navigation path or breadcrumb trail is?</a:t>
            </a:r>
            <a:endParaRPr sz="2200"/>
          </a:p>
        </p:txBody>
      </p:sp>
      <p:pic>
        <p:nvPicPr>
          <p:cNvPr id="67" name="Google Shape;67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58787" y="2688688"/>
            <a:ext cx="1574499" cy="1212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9187" y="1924913"/>
            <a:ext cx="1574499" cy="1212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81512" y="1241913"/>
            <a:ext cx="1574499" cy="1212876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1"/>
          <p:cNvSpPr txBox="1"/>
          <p:nvPr/>
        </p:nvSpPr>
        <p:spPr>
          <a:xfrm>
            <a:off x="310900" y="4114800"/>
            <a:ext cx="8521200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These are important when designing websites. </a:t>
            </a:r>
            <a:endParaRPr sz="18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50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Think, pair, share.</a:t>
            </a:r>
            <a:endParaRPr sz="18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title"/>
          </p:nvPr>
        </p:nvSpPr>
        <p:spPr>
          <a:xfrm>
            <a:off x="310900" y="520550"/>
            <a:ext cx="8521200" cy="49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Breadcrumb trails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800" b="0"/>
              <a:t>Have you heard the story of Hansel and Gretel?</a:t>
            </a:r>
            <a:endParaRPr/>
          </a:p>
        </p:txBody>
      </p:sp>
      <p:pic>
        <p:nvPicPr>
          <p:cNvPr id="78" name="Google Shape;78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825" y="1795375"/>
            <a:ext cx="3107050" cy="2319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29800" y="1023200"/>
            <a:ext cx="3103300" cy="3804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11875" y="1462049"/>
            <a:ext cx="2745375" cy="3365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72150" y="4398525"/>
            <a:ext cx="2233449" cy="42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3125" y="4398525"/>
            <a:ext cx="2233449" cy="42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Hansel and Gretel</a:t>
            </a:r>
            <a:endParaRPr/>
          </a:p>
        </p:txBody>
      </p:sp>
      <p:pic>
        <p:nvPicPr>
          <p:cNvPr id="90" name="Google Shape;9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7400" y="3280675"/>
            <a:ext cx="2072801" cy="154735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3"/>
          <p:cNvSpPr txBox="1">
            <a:spLocks noGrp="1"/>
          </p:cNvSpPr>
          <p:nvPr>
            <p:ph type="title"/>
          </p:nvPr>
        </p:nvSpPr>
        <p:spPr>
          <a:xfrm>
            <a:off x="311400" y="14141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/>
              <a:t>Hansel and Gretel overhear their father and stepmother talking about a famine. Their stepmother tells their father that they should lose the children in the woods so that she and her husband can have more food for themselves. Hansel hatches a clever plan to leave a trail of breadcrumbs to lead him, and his sister, back to their father’s house. </a:t>
            </a:r>
            <a:endParaRPr sz="2000" b="0"/>
          </a:p>
        </p:txBody>
      </p:sp>
      <p:pic>
        <p:nvPicPr>
          <p:cNvPr id="92" name="Google Shape;92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63025" y="4546575"/>
            <a:ext cx="1470150" cy="28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83850" y="4546575"/>
            <a:ext cx="1470150" cy="28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6323" y="2674425"/>
            <a:ext cx="1262052" cy="154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36050" y="2674425"/>
            <a:ext cx="1526975" cy="187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70475" y="2674425"/>
            <a:ext cx="1526975" cy="187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0890" y="3752300"/>
            <a:ext cx="1221375" cy="1075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72050" y="2545075"/>
            <a:ext cx="2250650" cy="2260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Breadcrumb Trails</a:t>
            </a:r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title"/>
          </p:nvPr>
        </p:nvSpPr>
        <p:spPr>
          <a:xfrm>
            <a:off x="310900" y="10232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/>
              <a:t>Breadcrumb trails, or navigation paths as they are sometimes known, are very important when navigating a website.</a:t>
            </a:r>
            <a:endParaRPr sz="2000" b="0"/>
          </a:p>
        </p:txBody>
      </p:sp>
      <p:sp>
        <p:nvSpPr>
          <p:cNvPr id="107" name="Google Shape;107;p14"/>
          <p:cNvSpPr txBox="1">
            <a:spLocks noGrp="1"/>
          </p:cNvSpPr>
          <p:nvPr>
            <p:ph type="title"/>
          </p:nvPr>
        </p:nvSpPr>
        <p:spPr>
          <a:xfrm>
            <a:off x="310900" y="2696575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 b="0"/>
              <a:t>When you use a website it is helpful to be able to get back to where you came from.</a:t>
            </a:r>
            <a:endParaRPr sz="2000" b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/>
              <a:t>This is why breadcrumb trails are so important, they allow users to keep track of where they have been on the website or how it is structured.</a:t>
            </a:r>
            <a:endParaRPr sz="2000" b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 b="0"/>
              <a:t>When you are planning a website, you need to think carefully about which web pages link together to help the user to move around the site easily.</a:t>
            </a:r>
            <a:endParaRPr sz="2000" b="0"/>
          </a:p>
        </p:txBody>
      </p:sp>
      <p:pic>
        <p:nvPicPr>
          <p:cNvPr id="108" name="Google Shape;10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63450" y="633175"/>
            <a:ext cx="1954300" cy="37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92744" y="319600"/>
            <a:ext cx="569382" cy="698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62119" y="310900"/>
            <a:ext cx="569382" cy="698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3075" y="633175"/>
            <a:ext cx="1954300" cy="37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61427" y="4369950"/>
            <a:ext cx="361274" cy="44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19" name="Google Shape;119;p15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Website design</a:t>
            </a:r>
            <a:endParaRPr/>
          </a:p>
        </p:txBody>
      </p:sp>
      <p:pic>
        <p:nvPicPr>
          <p:cNvPr id="120" name="Google Shape;12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93713" y="1289300"/>
            <a:ext cx="3755568" cy="282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5"/>
          <p:cNvSpPr txBox="1">
            <a:spLocks noGrp="1"/>
          </p:cNvSpPr>
          <p:nvPr>
            <p:ph type="title"/>
          </p:nvPr>
        </p:nvSpPr>
        <p:spPr>
          <a:xfrm>
            <a:off x="311400" y="81415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/>
              <a:t>A website’s design usually starts at the top with the home page.</a:t>
            </a:r>
            <a:endParaRPr sz="2000" b="0"/>
          </a:p>
        </p:txBody>
      </p:sp>
      <p:sp>
        <p:nvSpPr>
          <p:cNvPr id="122" name="Google Shape;122;p15"/>
          <p:cNvSpPr txBox="1">
            <a:spLocks noGrp="1"/>
          </p:cNvSpPr>
          <p:nvPr>
            <p:ph type="title"/>
          </p:nvPr>
        </p:nvSpPr>
        <p:spPr>
          <a:xfrm>
            <a:off x="310900" y="41312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/>
              <a:t>Then we create branches that lead from that web page to another.  These are called subpages.</a:t>
            </a:r>
            <a:endParaRPr sz="2000" b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28" name="Google Shape;128;p16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29" name="Google Shape;129;p1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Website design example</a:t>
            </a:r>
            <a:endParaRPr/>
          </a:p>
        </p:txBody>
      </p:sp>
      <p:sp>
        <p:nvSpPr>
          <p:cNvPr id="130" name="Google Shape;130;p16"/>
          <p:cNvSpPr txBox="1">
            <a:spLocks noGrp="1"/>
          </p:cNvSpPr>
          <p:nvPr>
            <p:ph type="title"/>
          </p:nvPr>
        </p:nvSpPr>
        <p:spPr>
          <a:xfrm>
            <a:off x="311400" y="81415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/>
              <a:t>Think carefully about how your pages will link together.</a:t>
            </a:r>
            <a:endParaRPr sz="2000" b="0"/>
          </a:p>
        </p:txBody>
      </p:sp>
      <p:sp>
        <p:nvSpPr>
          <p:cNvPr id="131" name="Google Shape;131;p16"/>
          <p:cNvSpPr/>
          <p:nvPr/>
        </p:nvSpPr>
        <p:spPr>
          <a:xfrm>
            <a:off x="316100" y="3512625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Eat?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32" name="Google Shape;132;p16"/>
          <p:cNvSpPr/>
          <p:nvPr/>
        </p:nvSpPr>
        <p:spPr>
          <a:xfrm>
            <a:off x="1113350" y="3512625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Live?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33" name="Google Shape;133;p16"/>
          <p:cNvSpPr/>
          <p:nvPr/>
        </p:nvSpPr>
        <p:spPr>
          <a:xfrm>
            <a:off x="1910600" y="3512625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Babies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grpSp>
        <p:nvGrpSpPr>
          <p:cNvPr id="134" name="Google Shape;134;p16"/>
          <p:cNvGrpSpPr/>
          <p:nvPr/>
        </p:nvGrpSpPr>
        <p:grpSpPr>
          <a:xfrm>
            <a:off x="1457050" y="1879925"/>
            <a:ext cx="1944000" cy="927900"/>
            <a:chOff x="1469500" y="2051975"/>
            <a:chExt cx="1944000" cy="927900"/>
          </a:xfrm>
        </p:grpSpPr>
        <p:cxnSp>
          <p:nvCxnSpPr>
            <p:cNvPr id="135" name="Google Shape;135;p16"/>
            <p:cNvCxnSpPr/>
            <p:nvPr/>
          </p:nvCxnSpPr>
          <p:spPr>
            <a:xfrm rot="10800000">
              <a:off x="1471900" y="2066775"/>
              <a:ext cx="1941600" cy="144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6" name="Google Shape;136;p16"/>
            <p:cNvCxnSpPr/>
            <p:nvPr/>
          </p:nvCxnSpPr>
          <p:spPr>
            <a:xfrm flipH="1">
              <a:off x="1469500" y="2051975"/>
              <a:ext cx="10200" cy="9279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cxnSp>
        <p:nvCxnSpPr>
          <p:cNvPr id="137" name="Google Shape;137;p16"/>
          <p:cNvCxnSpPr/>
          <p:nvPr/>
        </p:nvCxnSpPr>
        <p:spPr>
          <a:xfrm>
            <a:off x="69260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38" name="Google Shape;138;p16"/>
          <p:cNvCxnSpPr/>
          <p:nvPr/>
        </p:nvCxnSpPr>
        <p:spPr>
          <a:xfrm>
            <a:off x="149480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39" name="Google Shape;139;p16"/>
          <p:cNvCxnSpPr/>
          <p:nvPr/>
        </p:nvCxnSpPr>
        <p:spPr>
          <a:xfrm>
            <a:off x="225785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40" name="Google Shape;140;p16"/>
          <p:cNvSpPr/>
          <p:nvPr/>
        </p:nvSpPr>
        <p:spPr>
          <a:xfrm>
            <a:off x="310900" y="2776875"/>
            <a:ext cx="23172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All About Dogs</a:t>
            </a: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cxnSp>
        <p:nvCxnSpPr>
          <p:cNvPr id="141" name="Google Shape;141;p16"/>
          <p:cNvCxnSpPr/>
          <p:nvPr/>
        </p:nvCxnSpPr>
        <p:spPr>
          <a:xfrm>
            <a:off x="4564950" y="2474638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42" name="Google Shape;142;p16"/>
          <p:cNvSpPr/>
          <p:nvPr/>
        </p:nvSpPr>
        <p:spPr>
          <a:xfrm>
            <a:off x="6501800" y="2699425"/>
            <a:ext cx="23172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All About Rabbits</a:t>
            </a: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grpSp>
        <p:nvGrpSpPr>
          <p:cNvPr id="143" name="Google Shape;143;p16"/>
          <p:cNvGrpSpPr/>
          <p:nvPr/>
        </p:nvGrpSpPr>
        <p:grpSpPr>
          <a:xfrm>
            <a:off x="3413400" y="1512250"/>
            <a:ext cx="2317200" cy="962400"/>
            <a:chOff x="3413400" y="1512250"/>
            <a:chExt cx="2317200" cy="962400"/>
          </a:xfrm>
        </p:grpSpPr>
        <p:sp>
          <p:nvSpPr>
            <p:cNvPr id="144" name="Google Shape;144;p16"/>
            <p:cNvSpPr/>
            <p:nvPr/>
          </p:nvSpPr>
          <p:spPr>
            <a:xfrm>
              <a:off x="3413400" y="1512250"/>
              <a:ext cx="2317200" cy="962400"/>
            </a:xfrm>
            <a:prstGeom prst="rect">
              <a:avLst/>
            </a:prstGeom>
            <a:solidFill>
              <a:schemeClr val="dk1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rgbClr val="FFFFFF"/>
                  </a:solidFill>
                  <a:latin typeface="Quicksand"/>
                  <a:ea typeface="Quicksand"/>
                  <a:cs typeface="Quicksand"/>
                  <a:sym typeface="Quicksand"/>
                </a:rPr>
                <a:t>All About Animals</a:t>
              </a:r>
              <a:endParaRPr sz="20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rgbClr val="FFFFFF"/>
                </a:solidFill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rgbClr val="FFFFFF"/>
                </a:solidFill>
              </a:endParaRPr>
            </a:p>
          </p:txBody>
        </p:sp>
        <p:pic>
          <p:nvPicPr>
            <p:cNvPr id="145" name="Google Shape;145;p1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561900" y="1858663"/>
              <a:ext cx="426468" cy="571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401550" y="1861198"/>
              <a:ext cx="311700" cy="56672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Google Shape;147;p1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057650" y="1861200"/>
              <a:ext cx="361280" cy="5667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8" name="Google Shape;148;p16"/>
          <p:cNvSpPr/>
          <p:nvPr/>
        </p:nvSpPr>
        <p:spPr>
          <a:xfrm>
            <a:off x="3406350" y="3512850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Eat?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grpSp>
        <p:nvGrpSpPr>
          <p:cNvPr id="149" name="Google Shape;149;p16"/>
          <p:cNvGrpSpPr/>
          <p:nvPr/>
        </p:nvGrpSpPr>
        <p:grpSpPr>
          <a:xfrm flipH="1">
            <a:off x="5713759" y="1858550"/>
            <a:ext cx="1936224" cy="927900"/>
            <a:chOff x="1469500" y="2051975"/>
            <a:chExt cx="1944000" cy="927900"/>
          </a:xfrm>
        </p:grpSpPr>
        <p:cxnSp>
          <p:nvCxnSpPr>
            <p:cNvPr id="150" name="Google Shape;150;p16"/>
            <p:cNvCxnSpPr/>
            <p:nvPr/>
          </p:nvCxnSpPr>
          <p:spPr>
            <a:xfrm rot="10800000">
              <a:off x="1471900" y="2066775"/>
              <a:ext cx="1941600" cy="144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1" name="Google Shape;151;p16"/>
            <p:cNvCxnSpPr/>
            <p:nvPr/>
          </p:nvCxnSpPr>
          <p:spPr>
            <a:xfrm flipH="1">
              <a:off x="1469500" y="2051975"/>
              <a:ext cx="10200" cy="9279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sp>
        <p:nvSpPr>
          <p:cNvPr id="152" name="Google Shape;152;p16"/>
          <p:cNvSpPr/>
          <p:nvPr/>
        </p:nvSpPr>
        <p:spPr>
          <a:xfrm>
            <a:off x="4203600" y="3512850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Live?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53" name="Google Shape;153;p16"/>
          <p:cNvSpPr/>
          <p:nvPr/>
        </p:nvSpPr>
        <p:spPr>
          <a:xfrm>
            <a:off x="5000850" y="3512850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Babies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cxnSp>
        <p:nvCxnSpPr>
          <p:cNvPr id="154" name="Google Shape;154;p16"/>
          <p:cNvCxnSpPr/>
          <p:nvPr/>
        </p:nvCxnSpPr>
        <p:spPr>
          <a:xfrm>
            <a:off x="3782850" y="3271438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5" name="Google Shape;155;p16"/>
          <p:cNvCxnSpPr/>
          <p:nvPr/>
        </p:nvCxnSpPr>
        <p:spPr>
          <a:xfrm>
            <a:off x="4585050" y="3271438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6" name="Google Shape;156;p16"/>
          <p:cNvCxnSpPr/>
          <p:nvPr/>
        </p:nvCxnSpPr>
        <p:spPr>
          <a:xfrm>
            <a:off x="5348100" y="3271438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7" name="Google Shape;157;p16"/>
          <p:cNvSpPr/>
          <p:nvPr/>
        </p:nvSpPr>
        <p:spPr>
          <a:xfrm>
            <a:off x="6496600" y="3512625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Eat?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58" name="Google Shape;158;p16"/>
          <p:cNvSpPr/>
          <p:nvPr/>
        </p:nvSpPr>
        <p:spPr>
          <a:xfrm>
            <a:off x="7293850" y="3512625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Live?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59" name="Google Shape;159;p16"/>
          <p:cNvSpPr/>
          <p:nvPr/>
        </p:nvSpPr>
        <p:spPr>
          <a:xfrm>
            <a:off x="8091100" y="3512625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Babies</a:t>
            </a:r>
            <a:endParaRPr sz="13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cxnSp>
        <p:nvCxnSpPr>
          <p:cNvPr id="160" name="Google Shape;160;p16"/>
          <p:cNvCxnSpPr/>
          <p:nvPr/>
        </p:nvCxnSpPr>
        <p:spPr>
          <a:xfrm>
            <a:off x="687310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1" name="Google Shape;161;p16"/>
          <p:cNvCxnSpPr/>
          <p:nvPr/>
        </p:nvCxnSpPr>
        <p:spPr>
          <a:xfrm>
            <a:off x="767530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2" name="Google Shape;162;p16"/>
          <p:cNvCxnSpPr/>
          <p:nvPr/>
        </p:nvCxnSpPr>
        <p:spPr>
          <a:xfrm>
            <a:off x="8438350" y="3271213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63" name="Google Shape;163;p16"/>
          <p:cNvSpPr/>
          <p:nvPr/>
        </p:nvSpPr>
        <p:spPr>
          <a:xfrm>
            <a:off x="3406350" y="2776875"/>
            <a:ext cx="23172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All About Cats</a:t>
            </a: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69" name="Google Shape;169;p1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70" name="Google Shape;170;p1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Where will you go?</a:t>
            </a:r>
            <a:endParaRPr/>
          </a:p>
        </p:txBody>
      </p:sp>
      <p:cxnSp>
        <p:nvCxnSpPr>
          <p:cNvPr id="171" name="Google Shape;171;p17"/>
          <p:cNvCxnSpPr>
            <a:stCxn id="172" idx="2"/>
            <a:endCxn id="173" idx="0"/>
          </p:cNvCxnSpPr>
          <p:nvPr/>
        </p:nvCxnSpPr>
        <p:spPr>
          <a:xfrm>
            <a:off x="4572000" y="2651350"/>
            <a:ext cx="0" cy="328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72" name="Google Shape;172;p17"/>
          <p:cNvSpPr/>
          <p:nvPr/>
        </p:nvSpPr>
        <p:spPr>
          <a:xfrm>
            <a:off x="3413400" y="1512250"/>
            <a:ext cx="2317200" cy="11391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San Diego Zoo</a:t>
            </a: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Home page</a:t>
            </a: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cxnSp>
        <p:nvCxnSpPr>
          <p:cNvPr id="174" name="Google Shape;174;p17"/>
          <p:cNvCxnSpPr/>
          <p:nvPr/>
        </p:nvCxnSpPr>
        <p:spPr>
          <a:xfrm flipH="1">
            <a:off x="5299638" y="3555563"/>
            <a:ext cx="4200" cy="559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75" name="Google Shape;175;p17"/>
          <p:cNvSpPr/>
          <p:nvPr/>
        </p:nvSpPr>
        <p:spPr>
          <a:xfrm>
            <a:off x="310900" y="2979875"/>
            <a:ext cx="23172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Animals</a:t>
            </a: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73" name="Google Shape;173;p17"/>
          <p:cNvSpPr/>
          <p:nvPr/>
        </p:nvSpPr>
        <p:spPr>
          <a:xfrm>
            <a:off x="3413400" y="2979875"/>
            <a:ext cx="23172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Stories</a:t>
            </a:r>
            <a:endParaRPr sz="20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grpSp>
        <p:nvGrpSpPr>
          <p:cNvPr id="176" name="Google Shape;176;p17"/>
          <p:cNvGrpSpPr/>
          <p:nvPr/>
        </p:nvGrpSpPr>
        <p:grpSpPr>
          <a:xfrm>
            <a:off x="1469500" y="2051975"/>
            <a:ext cx="1944000" cy="927900"/>
            <a:chOff x="1469500" y="2051975"/>
            <a:chExt cx="1944000" cy="927900"/>
          </a:xfrm>
        </p:grpSpPr>
        <p:cxnSp>
          <p:nvCxnSpPr>
            <p:cNvPr id="177" name="Google Shape;177;p17"/>
            <p:cNvCxnSpPr/>
            <p:nvPr/>
          </p:nvCxnSpPr>
          <p:spPr>
            <a:xfrm rot="10800000">
              <a:off x="1471900" y="2066775"/>
              <a:ext cx="1941600" cy="144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" name="Google Shape;178;p17"/>
            <p:cNvCxnSpPr>
              <a:endCxn id="175" idx="0"/>
            </p:cNvCxnSpPr>
            <p:nvPr/>
          </p:nvCxnSpPr>
          <p:spPr>
            <a:xfrm flipH="1">
              <a:off x="1469500" y="2051975"/>
              <a:ext cx="10200" cy="9279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grpSp>
        <p:nvGrpSpPr>
          <p:cNvPr id="179" name="Google Shape;179;p17"/>
          <p:cNvGrpSpPr/>
          <p:nvPr/>
        </p:nvGrpSpPr>
        <p:grpSpPr>
          <a:xfrm flipH="1">
            <a:off x="5730509" y="2051975"/>
            <a:ext cx="1936224" cy="927900"/>
            <a:chOff x="1469500" y="2051975"/>
            <a:chExt cx="1944000" cy="927900"/>
          </a:xfrm>
        </p:grpSpPr>
        <p:cxnSp>
          <p:nvCxnSpPr>
            <p:cNvPr id="180" name="Google Shape;180;p17"/>
            <p:cNvCxnSpPr/>
            <p:nvPr/>
          </p:nvCxnSpPr>
          <p:spPr>
            <a:xfrm rot="10800000">
              <a:off x="1471900" y="2066775"/>
              <a:ext cx="1941600" cy="144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1" name="Google Shape;181;p17"/>
            <p:cNvCxnSpPr/>
            <p:nvPr/>
          </p:nvCxnSpPr>
          <p:spPr>
            <a:xfrm flipH="1">
              <a:off x="1469500" y="2051975"/>
              <a:ext cx="10200" cy="9279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sp>
        <p:nvSpPr>
          <p:cNvPr id="182" name="Google Shape;182;p17"/>
          <p:cNvSpPr/>
          <p:nvPr/>
        </p:nvSpPr>
        <p:spPr>
          <a:xfrm>
            <a:off x="310900" y="4114800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African cheetah</a:t>
            </a:r>
            <a:endParaRPr sz="11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83" name="Google Shape;183;p17"/>
          <p:cNvSpPr/>
          <p:nvPr/>
        </p:nvSpPr>
        <p:spPr>
          <a:xfrm>
            <a:off x="1108150" y="4114800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Arctic fox</a:t>
            </a:r>
            <a:endParaRPr sz="11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84" name="Google Shape;184;p17"/>
          <p:cNvSpPr/>
          <p:nvPr/>
        </p:nvSpPr>
        <p:spPr>
          <a:xfrm>
            <a:off x="1905400" y="4114800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Bald eagle</a:t>
            </a:r>
            <a:endParaRPr sz="11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85" name="Google Shape;185;p17"/>
          <p:cNvSpPr/>
          <p:nvPr/>
        </p:nvSpPr>
        <p:spPr>
          <a:xfrm>
            <a:off x="3413400" y="4118950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Meet Sweet otter</a:t>
            </a:r>
            <a:endParaRPr sz="11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86" name="Google Shape;186;p17"/>
          <p:cNvSpPr/>
          <p:nvPr/>
        </p:nvSpPr>
        <p:spPr>
          <a:xfrm>
            <a:off x="4210650" y="4118950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Tiger tiger</a:t>
            </a:r>
            <a:endParaRPr sz="11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87" name="Google Shape;187;p17"/>
          <p:cNvSpPr/>
          <p:nvPr/>
        </p:nvSpPr>
        <p:spPr>
          <a:xfrm>
            <a:off x="5007900" y="4118950"/>
            <a:ext cx="722700" cy="5718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Fuzzy friends</a:t>
            </a:r>
            <a:endParaRPr sz="11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cxnSp>
        <p:nvCxnSpPr>
          <p:cNvPr id="188" name="Google Shape;188;p17"/>
          <p:cNvCxnSpPr/>
          <p:nvPr/>
        </p:nvCxnSpPr>
        <p:spPr>
          <a:xfrm flipH="1">
            <a:off x="584900" y="3553600"/>
            <a:ext cx="4200" cy="559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9" name="Google Shape;189;p17"/>
          <p:cNvCxnSpPr/>
          <p:nvPr/>
        </p:nvCxnSpPr>
        <p:spPr>
          <a:xfrm flipH="1">
            <a:off x="1378263" y="3559450"/>
            <a:ext cx="4200" cy="559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0" name="Google Shape;190;p17"/>
          <p:cNvCxnSpPr/>
          <p:nvPr/>
        </p:nvCxnSpPr>
        <p:spPr>
          <a:xfrm flipH="1">
            <a:off x="2156488" y="3549700"/>
            <a:ext cx="4200" cy="559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1" name="Google Shape;191;p17"/>
          <p:cNvCxnSpPr/>
          <p:nvPr/>
        </p:nvCxnSpPr>
        <p:spPr>
          <a:xfrm flipH="1">
            <a:off x="3729363" y="3559450"/>
            <a:ext cx="4200" cy="559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2" name="Google Shape;192;p17"/>
          <p:cNvCxnSpPr/>
          <p:nvPr/>
        </p:nvCxnSpPr>
        <p:spPr>
          <a:xfrm flipH="1">
            <a:off x="4480763" y="3551700"/>
            <a:ext cx="4200" cy="559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93" name="Google Shape;193;p17"/>
          <p:cNvSpPr txBox="1">
            <a:spLocks noGrp="1"/>
          </p:cNvSpPr>
          <p:nvPr>
            <p:ph type="title"/>
          </p:nvPr>
        </p:nvSpPr>
        <p:spPr>
          <a:xfrm>
            <a:off x="311400" y="81415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/>
              <a:t>Take a look at the San Diego Zoo website and track where you go.</a:t>
            </a:r>
            <a:endParaRPr sz="2000" b="0"/>
          </a:p>
        </p:txBody>
      </p:sp>
      <p:cxnSp>
        <p:nvCxnSpPr>
          <p:cNvPr id="194" name="Google Shape;194;p17"/>
          <p:cNvCxnSpPr/>
          <p:nvPr/>
        </p:nvCxnSpPr>
        <p:spPr>
          <a:xfrm rot="10800000" flipH="1">
            <a:off x="759325" y="3545825"/>
            <a:ext cx="1500" cy="5790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5" name="Google Shape;195;p17"/>
          <p:cNvCxnSpPr/>
          <p:nvPr/>
        </p:nvCxnSpPr>
        <p:spPr>
          <a:xfrm rot="10800000" flipH="1">
            <a:off x="1524175" y="3549700"/>
            <a:ext cx="1500" cy="5790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6" name="Google Shape;196;p17"/>
          <p:cNvCxnSpPr/>
          <p:nvPr/>
        </p:nvCxnSpPr>
        <p:spPr>
          <a:xfrm rot="10800000" flipH="1">
            <a:off x="2289013" y="3549700"/>
            <a:ext cx="1500" cy="5790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7" name="Google Shape;197;p17"/>
          <p:cNvCxnSpPr/>
          <p:nvPr/>
        </p:nvCxnSpPr>
        <p:spPr>
          <a:xfrm rot="10800000" flipH="1">
            <a:off x="3905138" y="3539950"/>
            <a:ext cx="1500" cy="5790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8" name="Google Shape;198;p17"/>
          <p:cNvCxnSpPr/>
          <p:nvPr/>
        </p:nvCxnSpPr>
        <p:spPr>
          <a:xfrm rot="10800000" flipH="1">
            <a:off x="4661725" y="3543850"/>
            <a:ext cx="1500" cy="5790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9" name="Google Shape;199;p17"/>
          <p:cNvCxnSpPr/>
          <p:nvPr/>
        </p:nvCxnSpPr>
        <p:spPr>
          <a:xfrm rot="10800000" flipH="1">
            <a:off x="5437350" y="3549700"/>
            <a:ext cx="1500" cy="5790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00" name="Google Shape;200;p17"/>
          <p:cNvCxnSpPr/>
          <p:nvPr/>
        </p:nvCxnSpPr>
        <p:spPr>
          <a:xfrm rot="10800000">
            <a:off x="4724875" y="2651400"/>
            <a:ext cx="6000" cy="3354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201" name="Google Shape;20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40100" y="2986799"/>
            <a:ext cx="1862352" cy="18623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2" name="Google Shape;202;p17"/>
          <p:cNvGrpSpPr/>
          <p:nvPr/>
        </p:nvGrpSpPr>
        <p:grpSpPr>
          <a:xfrm>
            <a:off x="1830850" y="2330125"/>
            <a:ext cx="1551300" cy="649750"/>
            <a:chOff x="1830850" y="2330125"/>
            <a:chExt cx="1551300" cy="649750"/>
          </a:xfrm>
        </p:grpSpPr>
        <p:cxnSp>
          <p:nvCxnSpPr>
            <p:cNvPr id="203" name="Google Shape;203;p17"/>
            <p:cNvCxnSpPr/>
            <p:nvPr/>
          </p:nvCxnSpPr>
          <p:spPr>
            <a:xfrm rot="10800000" flipH="1">
              <a:off x="1830850" y="2337275"/>
              <a:ext cx="12000" cy="6426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" name="Google Shape;204;p17"/>
            <p:cNvCxnSpPr/>
            <p:nvPr/>
          </p:nvCxnSpPr>
          <p:spPr>
            <a:xfrm>
              <a:off x="1830850" y="2330125"/>
              <a:ext cx="1551300" cy="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956</Words>
  <Application>Microsoft Macintosh PowerPoint</Application>
  <PresentationFormat>On-screen Show (16:9)</PresentationFormat>
  <Paragraphs>159</Paragraphs>
  <Slides>16</Slides>
  <Notes>16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Quicksand Light</vt:lpstr>
      <vt:lpstr>Quicksand</vt:lpstr>
      <vt:lpstr>Arial</vt:lpstr>
      <vt:lpstr>NCCE Slides</vt:lpstr>
      <vt:lpstr>Lesson 5: Follow the breadcrumbs</vt:lpstr>
      <vt:lpstr>Lesson 5: Follow the breadcrumbs</vt:lpstr>
      <vt:lpstr>Do you know what a navigation path or breadcrumb trail is?</vt:lpstr>
      <vt:lpstr>Breadcrumb trails Have you heard the story of Hansel and Gretel?</vt:lpstr>
      <vt:lpstr>Hansel and Gretel</vt:lpstr>
      <vt:lpstr>Breadcrumb Trails</vt:lpstr>
      <vt:lpstr>Website design</vt:lpstr>
      <vt:lpstr>Website design example</vt:lpstr>
      <vt:lpstr>Where will you go?</vt:lpstr>
      <vt:lpstr>Planning your website</vt:lpstr>
      <vt:lpstr>Creating subpages </vt:lpstr>
      <vt:lpstr>Creating hyperlinks  Hyperlinks allow different web pages to be linked together.</vt:lpstr>
      <vt:lpstr>Follow the breadcrumb trails in Google Sites</vt:lpstr>
      <vt:lpstr>Plenary</vt:lpstr>
      <vt:lpstr>How confident are you? (1 - 3)</vt:lpstr>
      <vt:lpstr>Next lesson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5: Follow the breadcrumbs</dc:title>
  <cp:lastModifiedBy>Microsoft Office User</cp:lastModifiedBy>
  <cp:revision>2</cp:revision>
  <dcterms:modified xsi:type="dcterms:W3CDTF">2021-11-01T13:41:00Z</dcterms:modified>
</cp:coreProperties>
</file>